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44" r:id="rId4"/>
  </p:sldMasterIdLst>
  <p:notesMasterIdLst>
    <p:notesMasterId r:id="rId24"/>
  </p:notesMasterIdLst>
  <p:handoutMasterIdLst>
    <p:handoutMasterId r:id="rId25"/>
  </p:handoutMasterIdLst>
  <p:sldIdLst>
    <p:sldId id="256" r:id="rId5"/>
    <p:sldId id="275" r:id="rId6"/>
    <p:sldId id="317" r:id="rId7"/>
    <p:sldId id="316" r:id="rId8"/>
    <p:sldId id="318" r:id="rId9"/>
    <p:sldId id="308" r:id="rId10"/>
    <p:sldId id="319" r:id="rId11"/>
    <p:sldId id="325" r:id="rId12"/>
    <p:sldId id="326" r:id="rId13"/>
    <p:sldId id="327" r:id="rId14"/>
    <p:sldId id="328" r:id="rId15"/>
    <p:sldId id="307" r:id="rId16"/>
    <p:sldId id="309" r:id="rId17"/>
    <p:sldId id="310" r:id="rId18"/>
    <p:sldId id="311" r:id="rId19"/>
    <p:sldId id="314" r:id="rId20"/>
    <p:sldId id="315" r:id="rId21"/>
    <p:sldId id="329" r:id="rId22"/>
    <p:sldId id="274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DE63BD1-27DC-9D41-953E-A727641D409B}">
          <p14:sldIdLst>
            <p14:sldId id="256"/>
            <p14:sldId id="275"/>
            <p14:sldId id="317"/>
            <p14:sldId id="316"/>
            <p14:sldId id="318"/>
            <p14:sldId id="308"/>
            <p14:sldId id="319"/>
            <p14:sldId id="325"/>
            <p14:sldId id="326"/>
            <p14:sldId id="327"/>
            <p14:sldId id="328"/>
            <p14:sldId id="307"/>
            <p14:sldId id="309"/>
            <p14:sldId id="310"/>
            <p14:sldId id="311"/>
            <p14:sldId id="314"/>
            <p14:sldId id="315"/>
            <p14:sldId id="329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832" autoAdjust="0"/>
    <p:restoredTop sz="95009" autoAdjust="0"/>
  </p:normalViewPr>
  <p:slideViewPr>
    <p:cSldViewPr snapToGrid="0" snapToObjects="1">
      <p:cViewPr varScale="1">
        <p:scale>
          <a:sx n="81" d="100"/>
          <a:sy n="81" d="100"/>
        </p:scale>
        <p:origin x="184" y="8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68" d="100"/>
          <a:sy n="68" d="100"/>
        </p:scale>
        <p:origin x="3288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6D81A9-CFC2-4640-899E-DD3E177BE50A}" type="datetimeFigureOut">
              <a:rPr lang="en-US" smtClean="0"/>
              <a:t>11/15/19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C605DA-80A8-4B7B-B889-6C5700BB4CE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jpeg>
</file>

<file path=ppt/media/image2.png>
</file>

<file path=ppt/media/image3.png>
</file>

<file path=ppt/media/image4.jpe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E50F4-C55A-473A-A70B-4B042EF011A9}" type="datetimeFigureOut">
              <a:rPr lang="en-US" smtClean="0"/>
              <a:t>11/15/19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544625-0ADF-4414-89A2-9E135F0C84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544625-0ADF-4414-89A2-9E135F0C849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11/15/19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11/15/19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11/15/19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7DE6118-2437-4B30-8E3C-4D2BE6020583}" type="datetimeFigureOut">
              <a:rPr lang="en-US" smtClean="0"/>
              <a:pPr/>
              <a:t>11/15/19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cssref/default.asp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cssref/css_functions.asp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cssref/css_animatable.asp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3schools.com/cssref/css_default_values.asp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caniuse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night sky with mountains far away on the horizon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326582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54817"/>
            <a:ext cx="7197726" cy="2421464"/>
          </a:xfrm>
        </p:spPr>
        <p:txBody>
          <a:bodyPr>
            <a:normAutofit/>
          </a:bodyPr>
          <a:lstStyle/>
          <a:p>
            <a:r>
              <a:rPr lang="en-US" b="1" dirty="0"/>
              <a:t>CSS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Basics of CSS</a:t>
            </a:r>
          </a:p>
          <a:p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Presented BY Steve Lourenco</a:t>
            </a: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6B33-E0EF-E74E-B02E-FA46D6D42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GROUPING Selector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FFF640-B85A-5E4C-A7A2-AA817E52FC7F}"/>
              </a:ext>
            </a:extLst>
          </p:cNvPr>
          <p:cNvSpPr txBox="1"/>
          <p:nvPr/>
        </p:nvSpPr>
        <p:spPr>
          <a:xfrm>
            <a:off x="785499" y="2370593"/>
            <a:ext cx="582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CSS: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BC1B7-CD6C-7D42-842C-316E0AD264FC}"/>
              </a:ext>
            </a:extLst>
          </p:cNvPr>
          <p:cNvSpPr txBox="1"/>
          <p:nvPr/>
        </p:nvSpPr>
        <p:spPr>
          <a:xfrm>
            <a:off x="6511159" y="3270084"/>
            <a:ext cx="48715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If there is no other solution, we can group different selectors with the same property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AB31A8F-2F5B-2B4A-A92F-12C817D10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499" y="2786512"/>
            <a:ext cx="5433133" cy="3893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134BF8D-69FA-5644-83BE-2A885D1837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499" y="3365272"/>
            <a:ext cx="4393331" cy="477536"/>
          </a:xfrm>
          <a:prstGeom prst="rect">
            <a:avLst/>
          </a:prstGeom>
        </p:spPr>
      </p:pic>
      <p:sp>
        <p:nvSpPr>
          <p:cNvPr id="6" name="Down Arrow 5">
            <a:extLst>
              <a:ext uri="{FF2B5EF4-FFF2-40B4-BE49-F238E27FC236}">
                <a16:creationId xmlns:a16="http://schemas.microsoft.com/office/drawing/2014/main" id="{52992625-1E6A-0349-B942-76A3DEE98B22}"/>
              </a:ext>
            </a:extLst>
          </p:cNvPr>
          <p:cNvSpPr/>
          <p:nvPr/>
        </p:nvSpPr>
        <p:spPr>
          <a:xfrm>
            <a:off x="3515710" y="4099034"/>
            <a:ext cx="583324" cy="662152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36B92F-B94A-2045-932A-CC0BB03B20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499" y="5017412"/>
            <a:ext cx="5181192" cy="1734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7640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FE4AE955-3312-B24B-9692-8811ABF423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9729" y="0"/>
            <a:ext cx="684227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B97D22-5A43-644A-B034-D9FEF11E19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9912"/>
            <a:ext cx="10131425" cy="1456267"/>
          </a:xfrm>
        </p:spPr>
        <p:txBody>
          <a:bodyPr>
            <a:normAutofit/>
          </a:bodyPr>
          <a:lstStyle/>
          <a:p>
            <a:r>
              <a:rPr lang="en-US" dirty="0"/>
              <a:t>Three Ways to Insert 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D0C08-4F54-8249-85C8-268C4CBE30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973" y="2169070"/>
            <a:ext cx="10131425" cy="3649133"/>
          </a:xfrm>
        </p:spPr>
        <p:txBody>
          <a:bodyPr/>
          <a:lstStyle/>
          <a:p>
            <a:r>
              <a:rPr lang="en-US" dirty="0"/>
              <a:t>External CSS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Internal CSS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Inline CSS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A73A25F-F83B-834E-A920-D92AB07BA60B}"/>
              </a:ext>
            </a:extLst>
          </p:cNvPr>
          <p:cNvCxnSpPr>
            <a:cxnSpLocks/>
          </p:cNvCxnSpPr>
          <p:nvPr/>
        </p:nvCxnSpPr>
        <p:spPr>
          <a:xfrm>
            <a:off x="2128345" y="5198387"/>
            <a:ext cx="4508938" cy="9882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985549E0-1701-7E4B-8583-86291725AAA7}"/>
              </a:ext>
            </a:extLst>
          </p:cNvPr>
          <p:cNvCxnSpPr>
            <a:cxnSpLocks/>
          </p:cNvCxnSpPr>
          <p:nvPr/>
        </p:nvCxnSpPr>
        <p:spPr>
          <a:xfrm flipV="1">
            <a:off x="2412124" y="2411453"/>
            <a:ext cx="3499945" cy="148379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EDCAB85-9544-D644-BB21-6CF499536665}"/>
              </a:ext>
            </a:extLst>
          </p:cNvPr>
          <p:cNvCxnSpPr>
            <a:cxnSpLocks/>
          </p:cNvCxnSpPr>
          <p:nvPr/>
        </p:nvCxnSpPr>
        <p:spPr>
          <a:xfrm flipV="1">
            <a:off x="2569779" y="1324303"/>
            <a:ext cx="3594538" cy="1308538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7631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6F863-7FBE-E54C-B8A4-FCE38001F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Properties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D4E33D-78F9-274B-8A91-FE1E4DA85B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709" y="3506012"/>
            <a:ext cx="10131425" cy="3649133"/>
          </a:xfrm>
        </p:spPr>
        <p:txBody>
          <a:bodyPr/>
          <a:lstStyle/>
          <a:p>
            <a:endParaRPr lang="en-US" dirty="0">
              <a:hlinkClick r:id="rId2"/>
            </a:endParaRPr>
          </a:p>
          <a:p>
            <a:endParaRPr lang="en-US" dirty="0">
              <a:hlinkClick r:id="rId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9638C0-D317-8640-91FD-DB17ACEDBAA3}"/>
              </a:ext>
            </a:extLst>
          </p:cNvPr>
          <p:cNvSpPr txBox="1"/>
          <p:nvPr/>
        </p:nvSpPr>
        <p:spPr>
          <a:xfrm>
            <a:off x="685801" y="1844565"/>
            <a:ext cx="521838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Most important: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display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Width, height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Margin, padding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Border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Float , clear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MORE: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https://www.w3schools.com/cssref/default.asp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E37040-0050-CB45-838C-9E47380EA333}"/>
              </a:ext>
            </a:extLst>
          </p:cNvPr>
          <p:cNvSpPr txBox="1"/>
          <p:nvPr/>
        </p:nvSpPr>
        <p:spPr>
          <a:xfrm>
            <a:off x="5249917" y="2563927"/>
            <a:ext cx="53435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CSS3 has actually at least 363 properties working on the most  known browsers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300929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06EE8-CB54-1549-A861-69AB5F6CF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D87B91-6022-5342-A873-6081F4CE74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https://www.w3schools.com/cssref/css_functions.asp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89590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4B3FE-954D-684F-A0C8-A4826E354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animatable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D5511-B0E9-624E-8703-219BD2D99E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51DA520-6C39-9649-A361-8A90B4039132}"/>
              </a:ext>
            </a:extLst>
          </p:cNvPr>
          <p:cNvSpPr/>
          <p:nvPr/>
        </p:nvSpPr>
        <p:spPr>
          <a:xfrm>
            <a:off x="1072119" y="4489810"/>
            <a:ext cx="54127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https://www.w3schools.com/cssref/css_animatable.asp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5616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249E6-10E1-1940-8BF0-563276339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units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BA73C-1549-5944-A503-419BA74FEA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cm	centimeters</a:t>
            </a:r>
          </a:p>
          <a:p>
            <a:r>
              <a:rPr lang="en-US" dirty="0"/>
              <a:t>mm	millimeters</a:t>
            </a:r>
          </a:p>
          <a:p>
            <a:r>
              <a:rPr lang="en-US" dirty="0"/>
              <a:t>in	inches (1in = 96px = 2.54cm)</a:t>
            </a:r>
          </a:p>
          <a:p>
            <a:r>
              <a:rPr lang="en-US" dirty="0" err="1"/>
              <a:t>px</a:t>
            </a:r>
            <a:r>
              <a:rPr lang="en-US" dirty="0"/>
              <a:t> *	pixels (1px = 1/96th of 1in)</a:t>
            </a:r>
          </a:p>
          <a:p>
            <a:r>
              <a:rPr lang="en-US" dirty="0" err="1"/>
              <a:t>pt</a:t>
            </a:r>
            <a:r>
              <a:rPr lang="en-US" dirty="0"/>
              <a:t>	points (1pt = 1/72 of 1in)</a:t>
            </a:r>
          </a:p>
          <a:p>
            <a:r>
              <a:rPr lang="en-US" dirty="0"/>
              <a:t>pc	picas (1pc = 12 </a:t>
            </a:r>
            <a:r>
              <a:rPr lang="en-US" dirty="0" err="1"/>
              <a:t>pt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51476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81E72-D6F0-D84F-8316-3DF0BED85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default values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CC10C-64EB-B947-8AF0-1BE70A3492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2A4747-EC42-3F43-BCBB-45424C6C2E02}"/>
              </a:ext>
            </a:extLst>
          </p:cNvPr>
          <p:cNvSpPr/>
          <p:nvPr/>
        </p:nvSpPr>
        <p:spPr>
          <a:xfrm>
            <a:off x="960815" y="4458278"/>
            <a:ext cx="57299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https://www.w3schools.com/cssref/css_default_values.asp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04817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8BBD2-04E3-AA4B-A440-33C42E3AA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browser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88FCA-8B68-0B4F-95B8-1EBBF98AD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https://caniuse.com/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45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A13BF-6E72-AE42-8BDB-DE33ADA86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Try it out!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06181E-217F-2C48-B632-54F8A288F9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“Practice and fail is the best way to learn coding”</a:t>
            </a:r>
          </a:p>
        </p:txBody>
      </p:sp>
    </p:spTree>
    <p:extLst>
      <p:ext uri="{BB962C8B-B14F-4D97-AF65-F5344CB8AC3E}">
        <p14:creationId xmlns:p14="http://schemas.microsoft.com/office/powerpoint/2010/main" val="32034061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ght spots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73867"/>
            <a:ext cx="7197726" cy="2421464"/>
          </a:xfrm>
        </p:spPr>
        <p:txBody>
          <a:bodyPr>
            <a:normAutofit/>
          </a:bodyPr>
          <a:lstStyle/>
          <a:p>
            <a:r>
              <a:rPr lang="en-US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64FA72-B055-4AE3-A6FD-8071BD687C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95332"/>
            <a:ext cx="7197726" cy="140546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Lourenco.steve@outlook.com</a:t>
            </a:r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40B13-4337-CC49-AB21-8F9D7F56F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C8852-5C31-4D4E-9ED1-388070739A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3530" y="1913467"/>
            <a:ext cx="11185070" cy="4764919"/>
          </a:xfrm>
        </p:spPr>
        <p:txBody>
          <a:bodyPr>
            <a:normAutofit/>
          </a:bodyPr>
          <a:lstStyle/>
          <a:p>
            <a:r>
              <a:rPr lang="en-US" sz="2000" dirty="0"/>
              <a:t>abbreviation for </a:t>
            </a:r>
            <a:r>
              <a:rPr lang="en-US" b="1" dirty="0"/>
              <a:t>Cascading Style Sheets</a:t>
            </a:r>
            <a:endParaRPr lang="en-US" sz="2000" dirty="0"/>
          </a:p>
          <a:p>
            <a:r>
              <a:rPr lang="en-US" dirty="0"/>
              <a:t>how elements should be rendered on screen, on paper, in speech, or on other media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901995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9F717-7BB5-504C-A453-2FD41F25C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CSS?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F5C2ED-6C7D-CA4D-A467-5ABDC9B12A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065867"/>
            <a:ext cx="10131425" cy="3649133"/>
          </a:xfrm>
        </p:spPr>
        <p:txBody>
          <a:bodyPr/>
          <a:lstStyle/>
          <a:p>
            <a:r>
              <a:rPr lang="en-US" dirty="0"/>
              <a:t>CSS is used to define styles for your web pages, including the design, layout and variations in display for different devices and screen sizes.</a:t>
            </a:r>
          </a:p>
          <a:p>
            <a:r>
              <a:rPr lang="en-US" dirty="0"/>
              <a:t> CSS Solved a Big Problem</a:t>
            </a:r>
          </a:p>
          <a:p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74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7DB1A-D699-3344-9C58-9912AD924A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+ CSS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41DA53-FDBF-864B-80B9-4A1FFF42FF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142066"/>
            <a:ext cx="4287656" cy="11371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D2F3661-CD39-8042-8856-79A58FB0E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1826" y="2018496"/>
            <a:ext cx="3835400" cy="1384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9CED4FC-A972-3449-B820-C65E02935B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690" y="3932167"/>
            <a:ext cx="3760075" cy="266703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8F0FD17-C2E5-434C-B836-814B85449E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2476" y="4227567"/>
            <a:ext cx="3594100" cy="1587500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EA47B825-16FD-A041-A617-DE401887EBC9}"/>
              </a:ext>
            </a:extLst>
          </p:cNvPr>
          <p:cNvSpPr/>
          <p:nvPr/>
        </p:nvSpPr>
        <p:spPr>
          <a:xfrm>
            <a:off x="5213013" y="4776951"/>
            <a:ext cx="1529255" cy="48873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89106F3-1F51-EF41-A362-3ACBEB228F48}"/>
              </a:ext>
            </a:extLst>
          </p:cNvPr>
          <p:cNvSpPr/>
          <p:nvPr/>
        </p:nvSpPr>
        <p:spPr>
          <a:xfrm>
            <a:off x="5213014" y="2466280"/>
            <a:ext cx="1529255" cy="48873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927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2D3AC-2339-9745-A52B-6B4958FDF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Css</a:t>
            </a:r>
            <a:r>
              <a:rPr lang="en-US" dirty="0"/>
              <a:t> syntax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736082-9679-E04D-8449-6BE9C8D87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732" y="3358639"/>
            <a:ext cx="7567281" cy="684048"/>
          </a:xfrm>
          <a:prstGeom prst="rect">
            <a:avLst/>
          </a:prstGeom>
        </p:spPr>
      </p:pic>
      <p:sp>
        <p:nvSpPr>
          <p:cNvPr id="8" name="Up Arrow 7">
            <a:extLst>
              <a:ext uri="{FF2B5EF4-FFF2-40B4-BE49-F238E27FC236}">
                <a16:creationId xmlns:a16="http://schemas.microsoft.com/office/drawing/2014/main" id="{968C5EB4-C32A-7C49-BC8F-8240751514C3}"/>
              </a:ext>
            </a:extLst>
          </p:cNvPr>
          <p:cNvSpPr/>
          <p:nvPr/>
        </p:nvSpPr>
        <p:spPr>
          <a:xfrm>
            <a:off x="1631732" y="4042687"/>
            <a:ext cx="441435" cy="1040524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Up Arrow 8">
            <a:extLst>
              <a:ext uri="{FF2B5EF4-FFF2-40B4-BE49-F238E27FC236}">
                <a16:creationId xmlns:a16="http://schemas.microsoft.com/office/drawing/2014/main" id="{129981ED-384D-D746-B82A-8ADF34D5712D}"/>
              </a:ext>
            </a:extLst>
          </p:cNvPr>
          <p:cNvSpPr/>
          <p:nvPr/>
        </p:nvSpPr>
        <p:spPr>
          <a:xfrm>
            <a:off x="5567856" y="4042687"/>
            <a:ext cx="441435" cy="1040524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Up Arrow 9">
            <a:extLst>
              <a:ext uri="{FF2B5EF4-FFF2-40B4-BE49-F238E27FC236}">
                <a16:creationId xmlns:a16="http://schemas.microsoft.com/office/drawing/2014/main" id="{0F86CBBE-C96F-0E4B-B1E1-5B4FD87ABB66}"/>
              </a:ext>
            </a:extLst>
          </p:cNvPr>
          <p:cNvSpPr/>
          <p:nvPr/>
        </p:nvSpPr>
        <p:spPr>
          <a:xfrm>
            <a:off x="3675995" y="4056992"/>
            <a:ext cx="441435" cy="1040524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Up Arrow 10">
            <a:extLst>
              <a:ext uri="{FF2B5EF4-FFF2-40B4-BE49-F238E27FC236}">
                <a16:creationId xmlns:a16="http://schemas.microsoft.com/office/drawing/2014/main" id="{5F468741-A1AC-B746-BB6E-472373897088}"/>
              </a:ext>
            </a:extLst>
          </p:cNvPr>
          <p:cNvSpPr/>
          <p:nvPr/>
        </p:nvSpPr>
        <p:spPr>
          <a:xfrm>
            <a:off x="6881566" y="4056992"/>
            <a:ext cx="441435" cy="1040524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Up Arrow 11">
            <a:extLst>
              <a:ext uri="{FF2B5EF4-FFF2-40B4-BE49-F238E27FC236}">
                <a16:creationId xmlns:a16="http://schemas.microsoft.com/office/drawing/2014/main" id="{750C1D89-E9A7-C94C-9120-F81E7E5257D2}"/>
              </a:ext>
            </a:extLst>
          </p:cNvPr>
          <p:cNvSpPr/>
          <p:nvPr/>
        </p:nvSpPr>
        <p:spPr>
          <a:xfrm>
            <a:off x="8029549" y="4042687"/>
            <a:ext cx="441435" cy="1040524"/>
          </a:xfrm>
          <a:prstGeom prst="up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>
            <a:extLst>
              <a:ext uri="{FF2B5EF4-FFF2-40B4-BE49-F238E27FC236}">
                <a16:creationId xmlns:a16="http://schemas.microsoft.com/office/drawing/2014/main" id="{2EE4D76F-4D61-4648-A205-497320D7B1A1}"/>
              </a:ext>
            </a:extLst>
          </p:cNvPr>
          <p:cNvSpPr/>
          <p:nvPr/>
        </p:nvSpPr>
        <p:spPr>
          <a:xfrm rot="5400000">
            <a:off x="3887181" y="770235"/>
            <a:ext cx="1012289" cy="3836280"/>
          </a:xfrm>
          <a:prstGeom prst="leftBrace">
            <a:avLst>
              <a:gd name="adj1" fmla="val 8333"/>
              <a:gd name="adj2" fmla="val 43858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5080A4A3-57E5-0A48-AF31-FD105B5D50D6}"/>
              </a:ext>
            </a:extLst>
          </p:cNvPr>
          <p:cNvSpPr/>
          <p:nvPr/>
        </p:nvSpPr>
        <p:spPr>
          <a:xfrm rot="5400000">
            <a:off x="7029596" y="1608842"/>
            <a:ext cx="1012289" cy="2206821"/>
          </a:xfrm>
          <a:prstGeom prst="leftBrace">
            <a:avLst>
              <a:gd name="adj1" fmla="val 8333"/>
              <a:gd name="adj2" fmla="val 43858"/>
            </a:avLst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226337-FD7A-4545-8BA6-16B811AE836C}"/>
              </a:ext>
            </a:extLst>
          </p:cNvPr>
          <p:cNvSpPr txBox="1"/>
          <p:nvPr/>
        </p:nvSpPr>
        <p:spPr>
          <a:xfrm>
            <a:off x="3896712" y="1693740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Declaration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63E8AA0-0D75-8B4A-9457-E2E6FAFDD312}"/>
              </a:ext>
            </a:extLst>
          </p:cNvPr>
          <p:cNvSpPr txBox="1"/>
          <p:nvPr/>
        </p:nvSpPr>
        <p:spPr>
          <a:xfrm>
            <a:off x="6988830" y="1729024"/>
            <a:ext cx="126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Declaration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81A2B7-4505-A34B-9143-A4A9A5D560AE}"/>
              </a:ext>
            </a:extLst>
          </p:cNvPr>
          <p:cNvSpPr txBox="1"/>
          <p:nvPr/>
        </p:nvSpPr>
        <p:spPr>
          <a:xfrm>
            <a:off x="1378120" y="5150793"/>
            <a:ext cx="959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Selector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A2D9B65-0DA4-1D45-8D51-E2E93117CCEE}"/>
              </a:ext>
            </a:extLst>
          </p:cNvPr>
          <p:cNvSpPr txBox="1"/>
          <p:nvPr/>
        </p:nvSpPr>
        <p:spPr>
          <a:xfrm>
            <a:off x="3396671" y="5150793"/>
            <a:ext cx="1020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Property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A044615-1A4F-6E4A-9990-9AB77F4DC984}"/>
              </a:ext>
            </a:extLst>
          </p:cNvPr>
          <p:cNvSpPr txBox="1"/>
          <p:nvPr/>
        </p:nvSpPr>
        <p:spPr>
          <a:xfrm>
            <a:off x="5415372" y="5151527"/>
            <a:ext cx="716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Value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9241974-9376-5F4D-B432-2C4EAED6ADE8}"/>
              </a:ext>
            </a:extLst>
          </p:cNvPr>
          <p:cNvSpPr txBox="1"/>
          <p:nvPr/>
        </p:nvSpPr>
        <p:spPr>
          <a:xfrm>
            <a:off x="6619466" y="5167292"/>
            <a:ext cx="1020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Property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4B5F8E9-410F-5E44-A5FE-A6DDFFC3CFE2}"/>
              </a:ext>
            </a:extLst>
          </p:cNvPr>
          <p:cNvSpPr txBox="1"/>
          <p:nvPr/>
        </p:nvSpPr>
        <p:spPr>
          <a:xfrm>
            <a:off x="7924505" y="5167292"/>
            <a:ext cx="7169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3643920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D61E9-60D3-7F4A-AE77-0C45281F5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Selectors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B35345-5B38-6F44-A8D5-02A51C6AE7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0035" y="2142067"/>
            <a:ext cx="10131425" cy="3649133"/>
          </a:xfrm>
        </p:spPr>
        <p:txBody>
          <a:bodyPr/>
          <a:lstStyle/>
          <a:p>
            <a:pPr marL="0" indent="0">
              <a:buNone/>
            </a:pPr>
            <a:r>
              <a:rPr lang="en-US" sz="2000" b="1" dirty="0"/>
              <a:t>Types of selectors:</a:t>
            </a:r>
          </a:p>
          <a:p>
            <a:r>
              <a:rPr lang="en-US" dirty="0"/>
              <a:t>CSS element Selector</a:t>
            </a:r>
          </a:p>
          <a:p>
            <a:r>
              <a:rPr lang="en-US" dirty="0"/>
              <a:t>CSS id Selector</a:t>
            </a:r>
          </a:p>
          <a:p>
            <a:r>
              <a:rPr lang="en-US" dirty="0"/>
              <a:t>CSS class Selector</a:t>
            </a:r>
          </a:p>
          <a:p>
            <a:r>
              <a:rPr lang="en-US" dirty="0"/>
              <a:t>CSS Universal Selector </a:t>
            </a:r>
          </a:p>
          <a:p>
            <a:r>
              <a:rPr lang="en-US" dirty="0"/>
              <a:t>CSS Grouping Selector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975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6B33-E0EF-E74E-B02E-FA46D6D42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element Selector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DE5563-B6C6-6540-BAE9-E485A65F86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8533" y="4322131"/>
            <a:ext cx="4051114" cy="47058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F7C3A5-0825-6843-8FAC-E1D6D56367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533" y="3052667"/>
            <a:ext cx="4393331" cy="4775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FFF640-B85A-5E4C-A7A2-AA817E52FC7F}"/>
              </a:ext>
            </a:extLst>
          </p:cNvPr>
          <p:cNvSpPr txBox="1"/>
          <p:nvPr/>
        </p:nvSpPr>
        <p:spPr>
          <a:xfrm>
            <a:off x="809149" y="2709737"/>
            <a:ext cx="582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465DF9-ABE0-D540-BD86-F4DF736E079C}"/>
              </a:ext>
            </a:extLst>
          </p:cNvPr>
          <p:cNvSpPr txBox="1"/>
          <p:nvPr/>
        </p:nvSpPr>
        <p:spPr>
          <a:xfrm>
            <a:off x="809149" y="3981338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HTML: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BC1B7-CD6C-7D42-842C-316E0AD264FC}"/>
              </a:ext>
            </a:extLst>
          </p:cNvPr>
          <p:cNvSpPr txBox="1"/>
          <p:nvPr/>
        </p:nvSpPr>
        <p:spPr>
          <a:xfrm>
            <a:off x="6243145" y="3211897"/>
            <a:ext cx="5221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Every header 1 (h1) has a background color blue</a:t>
            </a:r>
          </a:p>
        </p:txBody>
      </p:sp>
    </p:spTree>
    <p:extLst>
      <p:ext uri="{BB962C8B-B14F-4D97-AF65-F5344CB8AC3E}">
        <p14:creationId xmlns:p14="http://schemas.microsoft.com/office/powerpoint/2010/main" val="3507281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6B33-E0EF-E74E-B02E-FA46D6D42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ID Selector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DE5563-B6C6-6540-BAE9-E485A65F86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8533" y="4432001"/>
            <a:ext cx="5972342" cy="36980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3FFF640-B85A-5E4C-A7A2-AA817E52FC7F}"/>
              </a:ext>
            </a:extLst>
          </p:cNvPr>
          <p:cNvSpPr txBox="1"/>
          <p:nvPr/>
        </p:nvSpPr>
        <p:spPr>
          <a:xfrm>
            <a:off x="809149" y="2709737"/>
            <a:ext cx="582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465DF9-ABE0-D540-BD86-F4DF736E079C}"/>
              </a:ext>
            </a:extLst>
          </p:cNvPr>
          <p:cNvSpPr txBox="1"/>
          <p:nvPr/>
        </p:nvSpPr>
        <p:spPr>
          <a:xfrm>
            <a:off x="809149" y="3981338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HTML: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BC1B7-CD6C-7D42-842C-316E0AD264FC}"/>
              </a:ext>
            </a:extLst>
          </p:cNvPr>
          <p:cNvSpPr txBox="1"/>
          <p:nvPr/>
        </p:nvSpPr>
        <p:spPr>
          <a:xfrm>
            <a:off x="6860875" y="2709737"/>
            <a:ext cx="52216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unique element which is </a:t>
            </a:r>
            <a:r>
              <a:rPr lang="en-US" sz="2800" b="1" dirty="0"/>
              <a:t>identified</a:t>
            </a:r>
            <a:r>
              <a:rPr lang="en-US" sz="2800" dirty="0"/>
              <a:t> by 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#</a:t>
            </a:r>
            <a:r>
              <a:rPr lang="en-US" sz="2800" dirty="0" err="1">
                <a:solidFill>
                  <a:schemeClr val="accent4">
                    <a:lumMod val="75000"/>
                  </a:schemeClr>
                </a:solidFill>
              </a:rPr>
              <a:t>uniq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-header </a:t>
            </a:r>
            <a:r>
              <a:rPr lang="en-US" sz="2800" dirty="0"/>
              <a:t>has a background color blue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DD4546-8643-C94E-A387-BA407F39A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8532" y="3079068"/>
            <a:ext cx="5433133" cy="389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543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6B33-E0EF-E74E-B02E-FA46D6D42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 CLASS Selector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FFF640-B85A-5E4C-A7A2-AA817E52FC7F}"/>
              </a:ext>
            </a:extLst>
          </p:cNvPr>
          <p:cNvSpPr txBox="1"/>
          <p:nvPr/>
        </p:nvSpPr>
        <p:spPr>
          <a:xfrm>
            <a:off x="494394" y="2379436"/>
            <a:ext cx="5822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CSS: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465DF9-ABE0-D540-BD86-F4DF736E079C}"/>
              </a:ext>
            </a:extLst>
          </p:cNvPr>
          <p:cNvSpPr txBox="1"/>
          <p:nvPr/>
        </p:nvSpPr>
        <p:spPr>
          <a:xfrm>
            <a:off x="494394" y="4460021"/>
            <a:ext cx="798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HTML: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EBC1B7-CD6C-7D42-842C-316E0AD264FC}"/>
              </a:ext>
            </a:extLst>
          </p:cNvPr>
          <p:cNvSpPr txBox="1"/>
          <p:nvPr/>
        </p:nvSpPr>
        <p:spPr>
          <a:xfrm>
            <a:off x="5517931" y="2702056"/>
            <a:ext cx="48715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Every element with the class </a:t>
            </a:r>
            <a:r>
              <a:rPr lang="en-US" sz="2800" dirty="0">
                <a:solidFill>
                  <a:srgbClr val="FFC000"/>
                </a:solidFill>
              </a:rPr>
              <a:t>.cool-background </a:t>
            </a:r>
            <a:r>
              <a:rPr lang="en-US" sz="2800" dirty="0"/>
              <a:t>has a bold font, text color red and a border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178DDC-1DCF-984E-999F-C58E0DAEF2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94" y="4835086"/>
            <a:ext cx="10979917" cy="14517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E8FA523-EB08-AB42-8332-AA6A6964E8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94" y="2751634"/>
            <a:ext cx="3967248" cy="1667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3568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  <Status xmlns="71af3243-3dd4-4a8d-8c0d-dd76da1f02a5">Not started</Status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b385d60f68dd989dca1fdc827799d85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911b479caf7b199da365455750e4572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12C2FA-3740-4055-BA8A-74A1458F4A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415B3C4-7FB6-414C-8C24-8862C0E6C9F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257C101-46E1-4CAE-AE60-1AB79022B7A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0</TotalTime>
  <Words>337</Words>
  <Application>Microsoft Macintosh PowerPoint</Application>
  <PresentationFormat>Widescreen</PresentationFormat>
  <Paragraphs>88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Celestial</vt:lpstr>
      <vt:lpstr>CSS</vt:lpstr>
      <vt:lpstr>What is CSS?</vt:lpstr>
      <vt:lpstr>WHY USE CSS?</vt:lpstr>
      <vt:lpstr>HTML + CSS</vt:lpstr>
      <vt:lpstr>Css syntax</vt:lpstr>
      <vt:lpstr>CSS Selectors</vt:lpstr>
      <vt:lpstr>CSS element Selector</vt:lpstr>
      <vt:lpstr>CSS ID Selector</vt:lpstr>
      <vt:lpstr>CSS CLASS Selector</vt:lpstr>
      <vt:lpstr>CSS GROUPING Selector</vt:lpstr>
      <vt:lpstr>Three Ways to Insert CSS</vt:lpstr>
      <vt:lpstr>CSS Properties</vt:lpstr>
      <vt:lpstr>Css functions</vt:lpstr>
      <vt:lpstr>Css animatable</vt:lpstr>
      <vt:lpstr>Css units</vt:lpstr>
      <vt:lpstr>Css default values</vt:lpstr>
      <vt:lpstr>Css browser support</vt:lpstr>
      <vt:lpstr>Let’s Try it out!</vt:lpstr>
      <vt:lpstr>Thank You!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Steve Lourenco</dc:creator>
  <cp:lastModifiedBy/>
  <cp:revision>1</cp:revision>
  <dcterms:created xsi:type="dcterms:W3CDTF">2019-11-08T13:37:23Z</dcterms:created>
  <dcterms:modified xsi:type="dcterms:W3CDTF">2019-11-15T23:39:21Z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